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E85E13-FE0B-4543-9EFE-E211DF64EDDF}">
  <a:tblStyle styleId="{B7E85E13-FE0B-4543-9EFE-E211DF64ED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4bf8fe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4bf8fe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57ae38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157ae38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157ae386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157ae386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bf8fe8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4bf8fe8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ea098f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ea098f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157ae386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157ae38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bf8fe89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4bf8fe89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2dbdc45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2dbdc45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4bdc372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4bdc372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2dbdc45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2dbdc45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78e740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78e740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26c4c7f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26c4c7f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26c4c7f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26c4c7f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26c4c7f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26c4c7f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26c4c7f6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26c4c7f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78e740c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78e740c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8e740c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78e740c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8e740c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8e740c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4bdc372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4bdc372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2dbdc4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2dbdc4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2c045bd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2c045bd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Relationship Id="rId5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idoalliance.org/how-fido-works/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54387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 Movement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450" y="336377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 Young 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 Tacoma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EMG Sensor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3163" cy="4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5211925" y="1617450"/>
            <a:ext cx="342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Developed by Georgia Institute of Technology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Measured EMG signal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Bluetooth Protocol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Single Channel Recording at 250Hz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7"/>
          <p:cNvSpPr txBox="1"/>
          <p:nvPr>
            <p:ph idx="4294967295" type="title"/>
          </p:nvPr>
        </p:nvSpPr>
        <p:spPr>
          <a:xfrm>
            <a:off x="346425" y="4747100"/>
            <a:ext cx="27678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</a:t>
            </a:r>
            <a:r>
              <a:rPr lang="en" sz="1400">
                <a:solidFill>
                  <a:srgbClr val="FFFFFF"/>
                </a:solidFill>
              </a:rPr>
              <a:t>Registration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152400" y="152400"/>
            <a:ext cx="8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9325"/>
            <a:ext cx="2703372" cy="43253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314" y="269302"/>
            <a:ext cx="2703375" cy="4325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999" y="269322"/>
            <a:ext cx="2703375" cy="43253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>
            <p:ph idx="4294967295" type="title"/>
          </p:nvPr>
        </p:nvSpPr>
        <p:spPr>
          <a:xfrm>
            <a:off x="346425" y="4747100"/>
            <a:ext cx="27678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Registration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52400" y="152400"/>
            <a:ext cx="8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152400"/>
            <a:ext cx="2687061" cy="4299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811" y="357188"/>
            <a:ext cx="5353992" cy="38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>
            <a:off x="0" y="3568150"/>
            <a:ext cx="3923400" cy="157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727650" y="123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Classificate Finger Movement Data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727650" y="1812350"/>
            <a:ext cx="76041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&gt; Filter the EMG signal using a butterband filter.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&gt; Classify finger movement signals using the pre-trained model (XGBoost and RNN).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0775"/>
            <a:ext cx="1996899" cy="12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>
            <a:off x="3923400" y="3568200"/>
            <a:ext cx="5220600" cy="1575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899" y="3940775"/>
            <a:ext cx="1926619" cy="12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400" y="3814100"/>
            <a:ext cx="3149949" cy="13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7025" y="3814100"/>
            <a:ext cx="2126976" cy="13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>
            <p:ph type="title"/>
          </p:nvPr>
        </p:nvSpPr>
        <p:spPr>
          <a:xfrm>
            <a:off x="3923525" y="3568150"/>
            <a:ext cx="2127000" cy="31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Classification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0" y="3577213"/>
            <a:ext cx="2127000" cy="31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Filtering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0"/>
          <p:cNvSpPr txBox="1"/>
          <p:nvPr>
            <p:ph idx="4294967295" type="title"/>
          </p:nvPr>
        </p:nvSpPr>
        <p:spPr>
          <a:xfrm>
            <a:off x="346425" y="4747100"/>
            <a:ext cx="27678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Registration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152400" y="152400"/>
            <a:ext cx="86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152400"/>
            <a:ext cx="2687061" cy="4299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811" y="357188"/>
            <a:ext cx="5353992" cy="38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1"/>
          <p:cNvSpPr txBox="1"/>
          <p:nvPr>
            <p:ph idx="4294967295" type="title"/>
          </p:nvPr>
        </p:nvSpPr>
        <p:spPr>
          <a:xfrm>
            <a:off x="346425" y="4747100"/>
            <a:ext cx="2848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</a:t>
            </a:r>
            <a:r>
              <a:rPr lang="en" sz="1400">
                <a:solidFill>
                  <a:srgbClr val="FFFFFF"/>
                </a:solidFill>
              </a:rPr>
              <a:t>Authentication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76440" cy="444230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240" y="152400"/>
            <a:ext cx="2776440" cy="444230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080" y="152400"/>
            <a:ext cx="2776440" cy="444230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2"/>
          <p:cNvSpPr txBox="1"/>
          <p:nvPr>
            <p:ph idx="4294967295" type="title"/>
          </p:nvPr>
        </p:nvSpPr>
        <p:spPr>
          <a:xfrm>
            <a:off x="346425" y="4747100"/>
            <a:ext cx="2848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Authentication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3859250" y="157475"/>
            <a:ext cx="374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User ID and signal are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registered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pair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→Verification Success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00" y="157475"/>
            <a:ext cx="2776440" cy="444230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740" y="925475"/>
            <a:ext cx="4901112" cy="3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3"/>
          <p:cNvSpPr txBox="1"/>
          <p:nvPr>
            <p:ph idx="4294967295" type="title"/>
          </p:nvPr>
        </p:nvSpPr>
        <p:spPr>
          <a:xfrm>
            <a:off x="346425" y="4747100"/>
            <a:ext cx="2848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Application - Authentication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907400" y="282300"/>
            <a:ext cx="39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User ID and signal are not registered pair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→Verification Failure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00" y="157475"/>
            <a:ext cx="2776440" cy="4442304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450" y="978175"/>
            <a:ext cx="4977051" cy="36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ccuracy</a:t>
            </a:r>
            <a:endParaRPr/>
          </a:p>
        </p:txBody>
      </p:sp>
      <p:graphicFrame>
        <p:nvGraphicFramePr>
          <p:cNvPr id="309" name="Google Shape;309;p35"/>
          <p:cNvGraphicFramePr/>
          <p:nvPr/>
        </p:nvGraphicFramePr>
        <p:xfrm>
          <a:off x="1549425" y="23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{B7E85E13-FE0B-4543-9EFE-E211DF64EDDF}</a:tableStyleId>
              </a:tblPr>
              <a:tblGrid>
                <a:gridCol w="1008125"/>
                <a:gridCol w="1008125"/>
                <a:gridCol w="1008125"/>
                <a:gridCol w="1008125"/>
                <a:gridCol w="1008125"/>
                <a:gridCol w="1008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Thumb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Index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Middle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Pinky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Trained Data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0.99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Directed input Data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0.724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0.67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0.25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0.929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0" name="Google Shape;310;p35"/>
          <p:cNvSpPr/>
          <p:nvPr/>
        </p:nvSpPr>
        <p:spPr>
          <a:xfrm>
            <a:off x="5534475" y="2210300"/>
            <a:ext cx="1103400" cy="1859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&gt;  </a:t>
            </a:r>
            <a:r>
              <a:rPr lang="en">
                <a:solidFill>
                  <a:schemeClr val="dk2"/>
                </a:solidFill>
              </a:rPr>
              <a:t>Development</a:t>
            </a:r>
            <a:r>
              <a:rPr lang="en">
                <a:solidFill>
                  <a:schemeClr val="dk2"/>
                </a:solidFill>
              </a:rPr>
              <a:t> of user authentication app using finger movement EMG signal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25" y="2655425"/>
            <a:ext cx="1498075" cy="14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325" y="2431700"/>
            <a:ext cx="1945524" cy="194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413" y="2617075"/>
            <a:ext cx="1574775" cy="15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1391525" y="4447675"/>
            <a:ext cx="15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Finger Movement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718500" y="4555375"/>
            <a:ext cx="17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Classification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181386" y="4447675"/>
            <a:ext cx="206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Authentication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163100" y="3204350"/>
            <a:ext cx="367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872825" y="3204350"/>
            <a:ext cx="3675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Finger’s Accuracy</a:t>
            </a:r>
            <a:endParaRPr/>
          </a:p>
        </p:txBody>
      </p:sp>
      <p:graphicFrame>
        <p:nvGraphicFramePr>
          <p:cNvPr id="316" name="Google Shape;316;p36"/>
          <p:cNvGraphicFramePr/>
          <p:nvPr/>
        </p:nvGraphicFramePr>
        <p:xfrm>
          <a:off x="1549425" y="23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{B7E85E13-FE0B-4543-9EFE-E211DF64EDDF}</a:tableStyleId>
              </a:tblPr>
              <a:tblGrid>
                <a:gridCol w="1008125"/>
                <a:gridCol w="1008125"/>
                <a:gridCol w="1008125"/>
                <a:gridCol w="1008125"/>
                <a:gridCol w="1008125"/>
                <a:gridCol w="1008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Thumb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Index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Middle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Pinky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Ring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0.158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7" name="Google Shape;317;p36"/>
          <p:cNvSpPr/>
          <p:nvPr/>
        </p:nvSpPr>
        <p:spPr>
          <a:xfrm>
            <a:off x="5395475" y="2198150"/>
            <a:ext cx="2345700" cy="103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If the registered finger </a:t>
            </a:r>
            <a:r>
              <a:rPr lang="en">
                <a:solidFill>
                  <a:schemeClr val="dk2"/>
                </a:solidFill>
              </a:rPr>
              <a:t>movement</a:t>
            </a:r>
            <a:r>
              <a:rPr lang="en">
                <a:solidFill>
                  <a:schemeClr val="dk2"/>
                </a:solidFill>
              </a:rPr>
              <a:t> EMG signal and User ID pair is input to the application, user authentication is successful.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rgbClr val="000000"/>
                </a:solidFill>
              </a:rPr>
              <a:t>When </a:t>
            </a:r>
            <a:r>
              <a:rPr lang="en">
                <a:solidFill>
                  <a:srgbClr val="000000"/>
                </a:solidFill>
              </a:rPr>
              <a:t>receiving</a:t>
            </a:r>
            <a:r>
              <a:rPr lang="en">
                <a:solidFill>
                  <a:srgbClr val="000000"/>
                </a:solidFill>
              </a:rPr>
              <a:t> the finger </a:t>
            </a:r>
            <a:r>
              <a:rPr lang="en">
                <a:solidFill>
                  <a:srgbClr val="000000"/>
                </a:solidFill>
              </a:rPr>
              <a:t>movement</a:t>
            </a:r>
            <a:r>
              <a:rPr lang="en">
                <a:solidFill>
                  <a:srgbClr val="000000"/>
                </a:solidFill>
              </a:rPr>
              <a:t> EMG signal, it can be classified as </a:t>
            </a:r>
            <a:r>
              <a:rPr lang="en">
                <a:solidFill>
                  <a:srgbClr val="000000"/>
                </a:solidFill>
              </a:rPr>
              <a:t>different</a:t>
            </a:r>
            <a:r>
              <a:rPr lang="en">
                <a:solidFill>
                  <a:srgbClr val="000000"/>
                </a:solidFill>
              </a:rPr>
              <a:t> finger’s </a:t>
            </a:r>
            <a:r>
              <a:rPr lang="en">
                <a:solidFill>
                  <a:srgbClr val="000000"/>
                </a:solidFill>
              </a:rPr>
              <a:t>movement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</a:t>
            </a:r>
            <a:endParaRPr/>
          </a:p>
        </p:txBody>
      </p:sp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Experience in the developing authentication </a:t>
            </a:r>
            <a:r>
              <a:rPr lang="en">
                <a:solidFill>
                  <a:schemeClr val="dk2"/>
                </a:solidFill>
              </a:rPr>
              <a:t>application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Knowledge of authentication protocol using biotechnology.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Knowledge of data transmission using Bluetooth.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Programing skills in Android studio and Python.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Experience working on the project with team.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&gt; App Structure is Based on FIDO Protocol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&gt; Using Android studio, Python, and Chaquopy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75" y="2953500"/>
            <a:ext cx="1989100" cy="1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475" y="3127650"/>
            <a:ext cx="1814950" cy="18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875" y="3017150"/>
            <a:ext cx="1925450" cy="19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0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FIDO Protocol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5490350" y="4747100"/>
            <a:ext cx="36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https://fidoalliance.org/how-fido-works/</a:t>
            </a:r>
            <a:endParaRPr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38" y="123525"/>
            <a:ext cx="8210918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>
            <p:ph idx="4294967295" type="title"/>
          </p:nvPr>
        </p:nvSpPr>
        <p:spPr>
          <a:xfrm>
            <a:off x="346425" y="4747100"/>
            <a:ext cx="2824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 Structure - Registration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13" y="152400"/>
            <a:ext cx="5248364" cy="44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2"/>
          <p:cNvSpPr txBox="1"/>
          <p:nvPr>
            <p:ph idx="4294967295" type="title"/>
          </p:nvPr>
        </p:nvSpPr>
        <p:spPr>
          <a:xfrm>
            <a:off x="346425" y="4747100"/>
            <a:ext cx="2859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 Structure - authentication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7441050" y="3858575"/>
            <a:ext cx="150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white steps are  same procedure as  the registration part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38" y="161075"/>
            <a:ext cx="5889724" cy="44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3"/>
          <p:cNvSpPr txBox="1"/>
          <p:nvPr>
            <p:ph idx="4294967295" type="title"/>
          </p:nvPr>
        </p:nvSpPr>
        <p:spPr>
          <a:xfrm>
            <a:off x="346425" y="4747100"/>
            <a:ext cx="2859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 Structure - authentication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162025"/>
            <a:ext cx="6572854" cy="4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6994925" y="1419100"/>
            <a:ext cx="1654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input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ID and 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 finger movement signal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are pair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→Authentication Success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268600" y="1146850"/>
            <a:ext cx="17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Inputted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Green UserID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168700" y="2361050"/>
            <a:ext cx="19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Inputted Red Finger Movement EMG Signal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206025" y="2409175"/>
            <a:ext cx="19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Red 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ymmetric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key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1407500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1068125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Encrypted 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Private key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30425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91050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User ID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2468175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2128800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Public key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 txBox="1"/>
          <p:nvPr>
            <p:ph idx="4294967295" type="title"/>
          </p:nvPr>
        </p:nvSpPr>
        <p:spPr>
          <a:xfrm>
            <a:off x="346425" y="4747100"/>
            <a:ext cx="2859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App Structure - authentication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133125"/>
            <a:ext cx="6590025" cy="445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6994925" y="1419100"/>
            <a:ext cx="1654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The input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ID and 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 finger movement signal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are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pair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→Authentication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fail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268600" y="1146850"/>
            <a:ext cx="17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Inputted Green UserID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5168700" y="2361050"/>
            <a:ext cx="19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Inputted Blue Finger Movement EMG Signal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084400" y="2453450"/>
            <a:ext cx="19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Blue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Symmetric key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1407500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1068125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Encrypted 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Private key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30425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1050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User ID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2468175" y="60825"/>
            <a:ext cx="886200" cy="3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2128800" y="0"/>
            <a:ext cx="15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Green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Public key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